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849" r:id="rId5"/>
    <p:sldId id="831" r:id="rId6"/>
    <p:sldId id="928" r:id="rId7"/>
    <p:sldId id="930" r:id="rId8"/>
    <p:sldId id="932" r:id="rId9"/>
    <p:sldId id="915" r:id="rId10"/>
    <p:sldId id="933" r:id="rId11"/>
    <p:sldId id="934" r:id="rId12"/>
    <p:sldId id="935" r:id="rId13"/>
    <p:sldId id="904" r:id="rId14"/>
    <p:sldId id="923" r:id="rId15"/>
    <p:sldId id="936" r:id="rId16"/>
    <p:sldId id="942" r:id="rId17"/>
    <p:sldId id="938" r:id="rId18"/>
    <p:sldId id="939" r:id="rId19"/>
    <p:sldId id="937" r:id="rId20"/>
    <p:sldId id="941" r:id="rId21"/>
    <p:sldId id="940" r:id="rId22"/>
    <p:sldId id="943" r:id="rId23"/>
    <p:sldId id="924" r:id="rId24"/>
    <p:sldId id="944" r:id="rId25"/>
    <p:sldId id="925" r:id="rId26"/>
    <p:sldId id="945" r:id="rId27"/>
    <p:sldId id="946" r:id="rId28"/>
    <p:sldId id="947" r:id="rId29"/>
    <p:sldId id="948" r:id="rId30"/>
    <p:sldId id="926" r:id="rId31"/>
    <p:sldId id="92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14D"/>
    <a:srgbClr val="000000"/>
    <a:srgbClr val="E26FA9"/>
    <a:srgbClr val="CC0066"/>
    <a:srgbClr val="38507C"/>
    <a:srgbClr val="086072"/>
    <a:srgbClr val="336699"/>
    <a:srgbClr val="69115F"/>
    <a:srgbClr val="E96C1F"/>
    <a:srgbClr val="265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221" y="5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-424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DB985-8404-473A-A297-1E33D8BC29AD}" type="datetimeFigureOut">
              <a:rPr lang="en-US" smtClean="0"/>
              <a:pPr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2B8ED-2479-4BFE-A0EA-F4DF44790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783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85CDB-4198-450F-B6D3-048A14B96D4C}" type="datetimeFigureOut">
              <a:rPr lang="en-IN" smtClean="0"/>
              <a:pPr/>
              <a:t>09-10-2024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04008-3433-43AD-8483-BD8A804A264A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7393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35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96400" y="136524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Next LT Pro"/>
              </a:defRPr>
            </a:lvl1pPr>
            <a:lvl2pPr>
              <a:defRPr>
                <a:latin typeface="Avenir Next LT Pro"/>
              </a:defRPr>
            </a:lvl2pPr>
            <a:lvl3pPr>
              <a:defRPr>
                <a:latin typeface="Avenir Next LT Pro"/>
              </a:defRPr>
            </a:lvl3pPr>
            <a:lvl4pPr>
              <a:defRPr>
                <a:latin typeface="Avenir Next LT Pro"/>
              </a:defRPr>
            </a:lvl4pPr>
            <a:lvl5pPr>
              <a:defRPr>
                <a:latin typeface="Avenir Next LT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096000"/>
            <a:ext cx="12192000" cy="771800"/>
          </a:xfrm>
          <a:prstGeom prst="rect">
            <a:avLst/>
          </a:prstGeom>
          <a:solidFill>
            <a:srgbClr val="000000"/>
          </a:solidFill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40361"/>
            <a:ext cx="12192000" cy="705028"/>
          </a:xfrm>
          <a:prstGeom prst="rect">
            <a:avLst/>
          </a:prstGeom>
          <a:solidFill>
            <a:srgbClr val="B6114D"/>
          </a:solidFill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9" y="6165099"/>
            <a:ext cx="2029211" cy="64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64B7AC-E253-9811-FEED-8FD6A00863ED}"/>
              </a:ext>
            </a:extLst>
          </p:cNvPr>
          <p:cNvSpPr txBox="1">
            <a:spLocks/>
          </p:cNvSpPr>
          <p:nvPr userDrawn="1"/>
        </p:nvSpPr>
        <p:spPr>
          <a:xfrm>
            <a:off x="11607572" y="6299337"/>
            <a:ext cx="58442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74391C-D7EE-38DF-6D28-948CD1B3A3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4" y="8324"/>
            <a:ext cx="1260772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 LT Pro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 LT Pro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 LT Pro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23sashank321/Anamolies_Detection_in_Crops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s://sites.google.com/view/anamolies-detection-in-crops/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3" Type="http://schemas.openxmlformats.org/officeDocument/2006/relationships/slide" Target="slide22.xml"/><Relationship Id="rId7" Type="http://schemas.openxmlformats.org/officeDocument/2006/relationships/image" Target="../media/image39.png"/><Relationship Id="rId12" Type="http://schemas.openxmlformats.org/officeDocument/2006/relationships/slide" Target="slide25.xml"/><Relationship Id="rId2" Type="http://schemas.openxmlformats.org/officeDocument/2006/relationships/image" Target="../media/image3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slide" Target="slide26.xml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slide" Target="slide24.xml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slide" Target="slide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7.xml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FE1-BE3A-E444-EF9B-B6330AA8D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2799" y="113360"/>
            <a:ext cx="7446402" cy="112227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Anomalies detection in crop health and creating a custom flight path.</a:t>
            </a:r>
            <a:endParaRPr lang="en-IN" sz="3600" b="1" dirty="0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05820C93-91AA-8278-C5E4-ED8E5FCF5229}"/>
              </a:ext>
            </a:extLst>
          </p:cNvPr>
          <p:cNvSpPr txBox="1"/>
          <p:nvPr/>
        </p:nvSpPr>
        <p:spPr>
          <a:xfrm>
            <a:off x="876036" y="3176112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CB.EN.U4AEE21034</a:t>
            </a:r>
          </a:p>
          <a:p>
            <a:pPr algn="ctr">
              <a:defRPr/>
            </a:pPr>
            <a:r>
              <a:rPr lang="en-US" sz="1800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Erukala Sashank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6F4F9EA-F74A-C4EB-F105-783EADEA4E70}"/>
              </a:ext>
            </a:extLst>
          </p:cNvPr>
          <p:cNvSpPr txBox="1"/>
          <p:nvPr/>
        </p:nvSpPr>
        <p:spPr>
          <a:xfrm>
            <a:off x="410201" y="4300724"/>
            <a:ext cx="1095582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B61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Git hub URL: </a:t>
            </a:r>
            <a:r>
              <a:rPr lang="en-US" sz="2000" dirty="0">
                <a:solidFill>
                  <a:srgbClr val="B61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3"/>
              </a:rPr>
              <a:t>https://github.com/123sashank321/Anamolies_Detection_in_Crops</a:t>
            </a:r>
            <a:endParaRPr lang="en-US" sz="2000" dirty="0">
              <a:solidFill>
                <a:srgbClr val="B6114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/>
            <a:r>
              <a:rPr lang="en-US" sz="2000" dirty="0" err="1">
                <a:solidFill>
                  <a:srgbClr val="B61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Sites.google</a:t>
            </a:r>
            <a:r>
              <a:rPr lang="en-US" sz="2000" dirty="0">
                <a:solidFill>
                  <a:srgbClr val="B61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: </a:t>
            </a:r>
            <a:r>
              <a:rPr lang="en-US" sz="2000" dirty="0">
                <a:solidFill>
                  <a:srgbClr val="B61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4"/>
              </a:rPr>
              <a:t>https://sites.google.com/view/anamolies-detection-in-crops/home</a:t>
            </a:r>
            <a:endParaRPr lang="en-US" sz="2000" dirty="0">
              <a:solidFill>
                <a:srgbClr val="B6114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D2B317C-CD51-A8D4-EF75-7F64CE5E5110}"/>
              </a:ext>
            </a:extLst>
          </p:cNvPr>
          <p:cNvSpPr txBox="1"/>
          <p:nvPr/>
        </p:nvSpPr>
        <p:spPr>
          <a:xfrm>
            <a:off x="3238236" y="4903833"/>
            <a:ext cx="62189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Professor	  :  </a:t>
            </a:r>
            <a:r>
              <a:rPr lang="en-US" sz="2400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Dr.</a:t>
            </a:r>
            <a:r>
              <a:rPr lang="en-US" sz="2400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T Senthil Kumar(CSE)</a:t>
            </a:r>
          </a:p>
          <a:p>
            <a:r>
              <a:rPr lang="en-US" sz="2400" b="1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Collaborator</a:t>
            </a:r>
            <a:r>
              <a:rPr lang="en-US" sz="24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    </a:t>
            </a:r>
            <a:r>
              <a:rPr lang="en-US" sz="2400" b="1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  <a:r>
              <a:rPr lang="en-US" sz="24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   Mr. Akash (Sky –X)</a:t>
            </a:r>
          </a:p>
          <a:p>
            <a:r>
              <a:rPr lang="en-US" sz="2400" b="1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Professor 	   :</a:t>
            </a:r>
            <a:r>
              <a:rPr lang="en-US" sz="24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  S </a:t>
            </a:r>
            <a:r>
              <a:rPr lang="en-US" sz="2400" b="1" dirty="0" err="1">
                <a:latin typeface="Times New Roman Bold"/>
                <a:ea typeface="Times New Roman Bold"/>
                <a:cs typeface="Times New Roman Bold"/>
                <a:sym typeface="Times New Roman Bold"/>
              </a:rPr>
              <a:t>Thangeswari</a:t>
            </a:r>
            <a:endParaRPr lang="en-US" sz="2400" b="1" dirty="0"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351B-81C0-F594-E435-A9F9BB8FF2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04" y="1396630"/>
            <a:ext cx="1261872" cy="1618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1F339-4B49-99AE-88C1-D69459013285}"/>
              </a:ext>
            </a:extLst>
          </p:cNvPr>
          <p:cNvSpPr txBox="1"/>
          <p:nvPr/>
        </p:nvSpPr>
        <p:spPr>
          <a:xfrm>
            <a:off x="2668776" y="38011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- 3 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ADA9350-8B5B-D7C3-4775-306822304523}"/>
              </a:ext>
            </a:extLst>
          </p:cNvPr>
          <p:cNvSpPr txBox="1"/>
          <p:nvPr/>
        </p:nvSpPr>
        <p:spPr>
          <a:xfrm>
            <a:off x="4408791" y="3176112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CB.EN.U4AEE21046</a:t>
            </a:r>
          </a:p>
          <a:p>
            <a:pPr algn="ctr">
              <a:defRPr/>
            </a:pPr>
            <a:r>
              <a:rPr lang="en-US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Vishwa K</a:t>
            </a:r>
            <a:endParaRPr lang="en-US" sz="1800" dirty="0">
              <a:solidFill>
                <a:srgbClr val="B611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758B4-0A25-5433-4E20-0B0C2B42C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563" y="1396630"/>
            <a:ext cx="1252064" cy="1618488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A3AD67A3-773E-978E-34EF-CA906E55BD32}"/>
              </a:ext>
            </a:extLst>
          </p:cNvPr>
          <p:cNvSpPr txBox="1"/>
          <p:nvPr/>
        </p:nvSpPr>
        <p:spPr>
          <a:xfrm>
            <a:off x="7941546" y="3169013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CB.EN.U4AEE21057</a:t>
            </a:r>
          </a:p>
          <a:p>
            <a:pPr algn="ctr">
              <a:defRPr/>
            </a:pPr>
            <a:r>
              <a:rPr lang="en-US" dirty="0" err="1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Magesvar</a:t>
            </a:r>
            <a:r>
              <a:rPr lang="en-US" dirty="0">
                <a:solidFill>
                  <a:srgbClr val="B61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800" dirty="0">
              <a:solidFill>
                <a:srgbClr val="B611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E6DEC0-8A46-5E2D-164E-C6C3008BBC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5666" y="1389531"/>
            <a:ext cx="1235367" cy="1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F4B2-A1B4-3A69-7166-40FF5DF50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57" y="159930"/>
            <a:ext cx="3985885" cy="6690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Diagram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478EAE1-0DF4-25D8-5B50-BC9D649416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3355210"/>
                  </p:ext>
                </p:extLst>
              </p:nvPr>
            </p:nvGraphicFramePr>
            <p:xfrm>
              <a:off x="1554480" y="874395"/>
              <a:ext cx="9083040" cy="5109210"/>
            </p:xfrm>
            <a:graphic>
              <a:graphicData uri="http://schemas.microsoft.com/office/powerpoint/2016/slidezoom">
                <pslz:sldZm>
                  <pslz:sldZmObj sldId="923" cId="1866013824">
                    <pslz:zmPr id="{944CA718-936A-4F01-986E-F31F5F4D4B9A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83040" cy="51092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78EAE1-0DF4-25D8-5B50-BC9D649416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4480" y="874395"/>
                <a:ext cx="9083040" cy="51092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09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CCED36-5249-2BEF-55C4-C506290B7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43F2-F319-625A-2143-57B11303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07FA0-1ADB-2499-C98E-55776440C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6" r="43584" b="85842"/>
          <a:stretch/>
        </p:blipFill>
        <p:spPr>
          <a:xfrm>
            <a:off x="8168640" y="3290471"/>
            <a:ext cx="3616960" cy="2215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86D0B-4B25-3F9F-D614-F8FF98AD6C60}"/>
              </a:ext>
            </a:extLst>
          </p:cNvPr>
          <p:cNvSpPr txBox="1"/>
          <p:nvPr/>
        </p:nvSpPr>
        <p:spPr>
          <a:xfrm>
            <a:off x="406400" y="1720698"/>
            <a:ext cx="8483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Login Module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Authentication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 user authentication and management.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Dashboard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React.js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interface for system navigation and monitoring.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3CA77-2B8A-8823-BB62-FEADB53436E0}"/>
              </a:ext>
            </a:extLst>
          </p:cNvPr>
          <p:cNvSpPr txBox="1"/>
          <p:nvPr/>
        </p:nvSpPr>
        <p:spPr>
          <a:xfrm>
            <a:off x="3164840" y="461843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35459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7525F-572F-EBCE-0C98-FAC6581B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4FF410-8F52-2757-71A3-783C5656146A}"/>
              </a:ext>
            </a:extLst>
          </p:cNvPr>
          <p:cNvSpPr txBox="1"/>
          <p:nvPr/>
        </p:nvSpPr>
        <p:spPr>
          <a:xfrm>
            <a:off x="934243" y="1275490"/>
            <a:ext cx="10323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Crop Monitoring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processing for real-time monitoring of crop health.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4DBA5-DDF9-745D-5510-01AFB784E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1" t="17395" r="3451" b="61182"/>
          <a:stretch/>
        </p:blipFill>
        <p:spPr>
          <a:xfrm>
            <a:off x="1240268" y="2675603"/>
            <a:ext cx="9711464" cy="3201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03631-6435-A136-98B8-6F30A37263EC}"/>
              </a:ext>
            </a:extLst>
          </p:cNvPr>
          <p:cNvSpPr txBox="1"/>
          <p:nvPr/>
        </p:nvSpPr>
        <p:spPr>
          <a:xfrm>
            <a:off x="3164840" y="252732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204563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51876-2CCB-CCDA-BDC7-F7623144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EE54E1-03B8-60B0-60D8-CE199F1F7C5E}"/>
              </a:ext>
            </a:extLst>
          </p:cNvPr>
          <p:cNvSpPr txBox="1"/>
          <p:nvPr/>
        </p:nvSpPr>
        <p:spPr>
          <a:xfrm>
            <a:off x="1000125" y="1393192"/>
            <a:ext cx="1076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Anomaly Detection (with Deep Learning)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TensorFlow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AI-driven detection of crop anomalies.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573DB-815A-210B-D3AA-5508A22E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8" t="40151" r="3691" b="37539"/>
          <a:stretch/>
        </p:blipFill>
        <p:spPr>
          <a:xfrm>
            <a:off x="1569720" y="2724149"/>
            <a:ext cx="9052560" cy="3251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E00595-B1C5-2410-4361-BD5CCA51520D}"/>
              </a:ext>
            </a:extLst>
          </p:cNvPr>
          <p:cNvSpPr txBox="1"/>
          <p:nvPr/>
        </p:nvSpPr>
        <p:spPr>
          <a:xfrm>
            <a:off x="3164840" y="252732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34037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5D532-90F1-B78C-3541-A224D1B1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3010FE-F372-ABE2-4CA5-CB3BFEF37973}"/>
              </a:ext>
            </a:extLst>
          </p:cNvPr>
          <p:cNvSpPr txBox="1"/>
          <p:nvPr/>
        </p:nvSpPr>
        <p:spPr>
          <a:xfrm>
            <a:off x="1000125" y="1393192"/>
            <a:ext cx="1076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Flight Management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QGroundControl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Comprehensive management of flight paths and 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F01F7-7E8E-8DFB-A6B2-B10D6E6F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3" t="63851" r="3299" b="4246"/>
          <a:stretch/>
        </p:blipFill>
        <p:spPr>
          <a:xfrm>
            <a:off x="2519362" y="2593521"/>
            <a:ext cx="7153275" cy="3426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A9EB1-9123-E571-7799-9DE382E10318}"/>
              </a:ext>
            </a:extLst>
          </p:cNvPr>
          <p:cNvSpPr txBox="1"/>
          <p:nvPr/>
        </p:nvSpPr>
        <p:spPr>
          <a:xfrm>
            <a:off x="3164840" y="252732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152007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7495-17C2-5AD5-C941-B48FAB4C5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7511E6-E506-70FB-9AC1-8DD22939DD67}"/>
              </a:ext>
            </a:extLst>
          </p:cNvPr>
          <p:cNvSpPr txBox="1"/>
          <p:nvPr/>
        </p:nvSpPr>
        <p:spPr>
          <a:xfrm>
            <a:off x="1066800" y="1451607"/>
            <a:ext cx="1076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System Configuration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Node.js with Express.js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management for system settings and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35739-6FD0-BC41-2963-8A4FBCDC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17032" r="50813" b="60945"/>
          <a:stretch/>
        </p:blipFill>
        <p:spPr>
          <a:xfrm>
            <a:off x="1101969" y="2828926"/>
            <a:ext cx="9988062" cy="3209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0D4DBB-1C7E-3832-EC82-703A6DE3D784}"/>
              </a:ext>
            </a:extLst>
          </p:cNvPr>
          <p:cNvSpPr txBox="1"/>
          <p:nvPr/>
        </p:nvSpPr>
        <p:spPr>
          <a:xfrm>
            <a:off x="3164840" y="252732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125222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F7EF-7324-D5B1-A16A-A3242162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AE70D9-0410-1D79-14F0-0EBAF79A41F0}"/>
              </a:ext>
            </a:extLst>
          </p:cNvPr>
          <p:cNvSpPr txBox="1"/>
          <p:nvPr/>
        </p:nvSpPr>
        <p:spPr>
          <a:xfrm>
            <a:off x="934243" y="1275490"/>
            <a:ext cx="10323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Reports &amp; Analytics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Chart.js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 of crop health trends and treatment efficacy.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90BB-E50B-E4D2-794F-829BE2C27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40709" r="50839" b="37868"/>
          <a:stretch/>
        </p:blipFill>
        <p:spPr>
          <a:xfrm>
            <a:off x="1082515" y="2761329"/>
            <a:ext cx="10026969" cy="3001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678A32-4BDA-C8A8-1979-987060462F51}"/>
              </a:ext>
            </a:extLst>
          </p:cNvPr>
          <p:cNvSpPr txBox="1"/>
          <p:nvPr/>
        </p:nvSpPr>
        <p:spPr>
          <a:xfrm>
            <a:off x="3164840" y="252732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283662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21FA-E651-F44C-6B4C-41F6AAF0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31CE0-77EF-ABC6-56A2-2A798F76BA27}"/>
              </a:ext>
            </a:extLst>
          </p:cNvPr>
          <p:cNvSpPr txBox="1"/>
          <p:nvPr/>
        </p:nvSpPr>
        <p:spPr>
          <a:xfrm>
            <a:off x="934242" y="1275490"/>
            <a:ext cx="106481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Sprayer Settings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React.js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configure and manage sprayer settings.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1D01F-0E7A-8ED8-DEC6-70D16963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t="64100" r="51345" b="4113"/>
          <a:stretch/>
        </p:blipFill>
        <p:spPr>
          <a:xfrm>
            <a:off x="2331561" y="2593521"/>
            <a:ext cx="7528878" cy="3413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6A4A9-DCD9-BE87-AAF4-BACA81337796}"/>
              </a:ext>
            </a:extLst>
          </p:cNvPr>
          <p:cNvSpPr txBox="1"/>
          <p:nvPr/>
        </p:nvSpPr>
        <p:spPr>
          <a:xfrm>
            <a:off x="3164840" y="252732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189231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FDF69-8997-AC6C-2C27-CB02AA737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A60528-92F0-09D3-2124-C5C99929FECD}"/>
              </a:ext>
            </a:extLst>
          </p:cNvPr>
          <p:cNvSpPr txBox="1"/>
          <p:nvPr/>
        </p:nvSpPr>
        <p:spPr>
          <a:xfrm>
            <a:off x="3164840" y="0"/>
            <a:ext cx="586232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4EC644-38B9-A7C0-3589-928A5287705F}"/>
              </a:ext>
            </a:extLst>
          </p:cNvPr>
          <p:cNvGrpSpPr/>
          <p:nvPr/>
        </p:nvGrpSpPr>
        <p:grpSpPr>
          <a:xfrm>
            <a:off x="548640" y="1382761"/>
            <a:ext cx="3322320" cy="3332480"/>
            <a:chOff x="548640" y="1382761"/>
            <a:chExt cx="3322320" cy="33324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7BCCAD-5D59-68DA-265F-8C723BD0AF81}"/>
                </a:ext>
              </a:extLst>
            </p:cNvPr>
            <p:cNvSpPr/>
            <p:nvPr/>
          </p:nvSpPr>
          <p:spPr>
            <a:xfrm>
              <a:off x="548640" y="1382761"/>
              <a:ext cx="3322320" cy="333248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B00DCB-ED8F-F2C5-9B4E-21717A59BAF1}"/>
                </a:ext>
              </a:extLst>
            </p:cNvPr>
            <p:cNvGrpSpPr/>
            <p:nvPr/>
          </p:nvGrpSpPr>
          <p:grpSpPr>
            <a:xfrm>
              <a:off x="782955" y="1873160"/>
              <a:ext cx="2732405" cy="2447201"/>
              <a:chOff x="986155" y="2482760"/>
              <a:chExt cx="2732405" cy="244720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B4ED27B-020B-CF0B-B5FE-272DFD7EA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155" y="2482760"/>
                <a:ext cx="1175841" cy="1175841"/>
              </a:xfrm>
              <a:prstGeom prst="rect">
                <a:avLst/>
              </a:prstGeom>
            </p:spPr>
          </p:pic>
          <p:pic>
            <p:nvPicPr>
              <p:cNvPr id="2052" name="Picture 4" descr="An Introduction to pandas — Python's Data Analysis Library | by Gaurav Garg  | Python in Plain English">
                <a:extLst>
                  <a:ext uri="{FF2B5EF4-FFF2-40B4-BE49-F238E27FC236}">
                    <a16:creationId xmlns:a16="http://schemas.microsoft.com/office/drawing/2014/main" id="{84CAFA3E-1402-85F8-DD98-B83DE71D44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55" y="3787319"/>
                <a:ext cx="2732405" cy="1142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D3 by Observable | The JavaScript library for bespoke data visualization">
                <a:extLst>
                  <a:ext uri="{FF2B5EF4-FFF2-40B4-BE49-F238E27FC236}">
                    <a16:creationId xmlns:a16="http://schemas.microsoft.com/office/drawing/2014/main" id="{8212EC4D-E283-7838-153F-CCEDD8BA8F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1360" y="2505212"/>
                <a:ext cx="1177200" cy="1130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1216A9-E707-F3C3-D4F1-BBBF9DB58208}"/>
              </a:ext>
            </a:extLst>
          </p:cNvPr>
          <p:cNvGrpSpPr/>
          <p:nvPr/>
        </p:nvGrpSpPr>
        <p:grpSpPr>
          <a:xfrm>
            <a:off x="4553022" y="1383762"/>
            <a:ext cx="3322320" cy="3332480"/>
            <a:chOff x="4826001" y="1383762"/>
            <a:chExt cx="3322320" cy="3332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38536-1959-25D1-C76B-DF886C913B21}"/>
                </a:ext>
              </a:extLst>
            </p:cNvPr>
            <p:cNvGrpSpPr/>
            <p:nvPr/>
          </p:nvGrpSpPr>
          <p:grpSpPr>
            <a:xfrm>
              <a:off x="5110239" y="1595120"/>
              <a:ext cx="3038082" cy="2907762"/>
              <a:chOff x="4800841" y="1382761"/>
              <a:chExt cx="3941357" cy="3332480"/>
            </a:xfrm>
          </p:grpSpPr>
          <p:pic>
            <p:nvPicPr>
              <p:cNvPr id="2058" name="Picture 10" descr="The fundamental concepts of React.js, scrambled in this one-time article.">
                <a:extLst>
                  <a:ext uri="{FF2B5EF4-FFF2-40B4-BE49-F238E27FC236}">
                    <a16:creationId xmlns:a16="http://schemas.microsoft.com/office/drawing/2014/main" id="{078B2614-4875-2729-F291-6616A5CBE7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91" r="26333"/>
              <a:stretch/>
            </p:blipFill>
            <p:spPr bwMode="auto">
              <a:xfrm>
                <a:off x="5043791" y="1441440"/>
                <a:ext cx="1229776" cy="1421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What are the prime differences between Node JS and Express JS | by A Smith  | Medium">
                <a:extLst>
                  <a:ext uri="{FF2B5EF4-FFF2-40B4-BE49-F238E27FC236}">
                    <a16:creationId xmlns:a16="http://schemas.microsoft.com/office/drawing/2014/main" id="{3455C3D2-A3D0-3DB3-8D50-BF31FADD8C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4002" y="1382761"/>
                <a:ext cx="2056918" cy="1453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PyTorch vs TensorFlow, Top Machine Learning Frameworks Comparison">
                <a:extLst>
                  <a:ext uri="{FF2B5EF4-FFF2-40B4-BE49-F238E27FC236}">
                    <a16:creationId xmlns:a16="http://schemas.microsoft.com/office/drawing/2014/main" id="{E2FDD019-CA68-20DC-BFBE-18DAFF90E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0841" y="2988363"/>
                <a:ext cx="2590318" cy="1726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Review of &quot;OpenCV for Beginners&quot; Course from OpenCV.org">
                <a:extLst>
                  <a:ext uri="{FF2B5EF4-FFF2-40B4-BE49-F238E27FC236}">
                    <a16:creationId xmlns:a16="http://schemas.microsoft.com/office/drawing/2014/main" id="{52D42E4F-B581-2616-E316-BE28633446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5" r="23313"/>
              <a:stretch/>
            </p:blipFill>
            <p:spPr bwMode="auto">
              <a:xfrm>
                <a:off x="7315200" y="3181242"/>
                <a:ext cx="1426998" cy="1341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01DF43C-9292-CCE4-E5AC-91C37CEB5465}"/>
                </a:ext>
              </a:extLst>
            </p:cNvPr>
            <p:cNvSpPr/>
            <p:nvPr/>
          </p:nvSpPr>
          <p:spPr>
            <a:xfrm>
              <a:off x="4826001" y="1383762"/>
              <a:ext cx="3322320" cy="333248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50EE58-F5EA-36A3-AD41-FBB922975F64}"/>
              </a:ext>
            </a:extLst>
          </p:cNvPr>
          <p:cNvGrpSpPr/>
          <p:nvPr/>
        </p:nvGrpSpPr>
        <p:grpSpPr>
          <a:xfrm>
            <a:off x="8557405" y="1364970"/>
            <a:ext cx="3322320" cy="3350271"/>
            <a:chOff x="8557405" y="1364970"/>
            <a:chExt cx="3322320" cy="33502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31E5AF-D4BF-0F0B-D03F-0D4A0B00AA63}"/>
                </a:ext>
              </a:extLst>
            </p:cNvPr>
            <p:cNvGrpSpPr/>
            <p:nvPr/>
          </p:nvGrpSpPr>
          <p:grpSpPr>
            <a:xfrm>
              <a:off x="8757939" y="1364970"/>
              <a:ext cx="2805453" cy="3193792"/>
              <a:chOff x="8932914" y="1488085"/>
              <a:chExt cx="2805453" cy="3193792"/>
            </a:xfrm>
          </p:grpSpPr>
          <p:pic>
            <p:nvPicPr>
              <p:cNvPr id="2068" name="Picture 20" descr="AWS Amazon Web Services | Design &amp; Optimisation by Pendulum IT">
                <a:extLst>
                  <a:ext uri="{FF2B5EF4-FFF2-40B4-BE49-F238E27FC236}">
                    <a16:creationId xmlns:a16="http://schemas.microsoft.com/office/drawing/2014/main" id="{48136515-9B80-E314-8DC4-51D9D20817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2914" y="1773508"/>
                <a:ext cx="1732870" cy="911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0" name="Picture 22" descr="Mobile, Cloud, and Heroku - 100% pure Java - Gluon">
                <a:extLst>
                  <a:ext uri="{FF2B5EF4-FFF2-40B4-BE49-F238E27FC236}">
                    <a16:creationId xmlns:a16="http://schemas.microsoft.com/office/drawing/2014/main" id="{8E6E7534-90F8-ADFE-9875-AB9E5D694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93540" y="1488085"/>
                <a:ext cx="1249820" cy="148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Docker for Developers: Understanding the Core Concepts – Code with Dan Blog">
                <a:extLst>
                  <a:ext uri="{FF2B5EF4-FFF2-40B4-BE49-F238E27FC236}">
                    <a16:creationId xmlns:a16="http://schemas.microsoft.com/office/drawing/2014/main" id="{7C5692B1-A2EF-4ACD-BC21-6D4035EEE0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9620" y="2680514"/>
                <a:ext cx="1767840" cy="994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4" name="Picture 26" descr="Get Detailed Analytics and Statistics from your Github Actions | by Michel  C | Medium">
                <a:extLst>
                  <a:ext uri="{FF2B5EF4-FFF2-40B4-BE49-F238E27FC236}">
                    <a16:creationId xmlns:a16="http://schemas.microsoft.com/office/drawing/2014/main" id="{F749A38F-13A2-EB2B-B28A-0A0006A7E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04" r="17517"/>
              <a:stretch/>
            </p:blipFill>
            <p:spPr bwMode="auto">
              <a:xfrm>
                <a:off x="9022179" y="3465513"/>
                <a:ext cx="1554340" cy="1216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8" descr="Why Jenkins is a great tool for DevOps ? | learntek.org">
                <a:extLst>
                  <a:ext uri="{FF2B5EF4-FFF2-40B4-BE49-F238E27FC236}">
                    <a16:creationId xmlns:a16="http://schemas.microsoft.com/office/drawing/2014/main" id="{F2DFBFCB-2A2B-DEA0-D68D-A3CA002D3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9807" y="3838537"/>
                <a:ext cx="1178560" cy="806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08E7FC-28DF-9D4A-FA03-AF30AD4898BD}"/>
                </a:ext>
              </a:extLst>
            </p:cNvPr>
            <p:cNvSpPr/>
            <p:nvPr/>
          </p:nvSpPr>
          <p:spPr>
            <a:xfrm>
              <a:off x="8557405" y="1382761"/>
              <a:ext cx="3322320" cy="333248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E274459-5D84-EC80-E802-54FBAD28B907}"/>
              </a:ext>
            </a:extLst>
          </p:cNvPr>
          <p:cNvSpPr txBox="1"/>
          <p:nvPr/>
        </p:nvSpPr>
        <p:spPr>
          <a:xfrm>
            <a:off x="1412790" y="4913252"/>
            <a:ext cx="1167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414727-11AB-8F0D-E57B-106DED55D91B}"/>
              </a:ext>
            </a:extLst>
          </p:cNvPr>
          <p:cNvSpPr txBox="1"/>
          <p:nvPr/>
        </p:nvSpPr>
        <p:spPr>
          <a:xfrm>
            <a:off x="4870338" y="4927600"/>
            <a:ext cx="2524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63A235-F42F-2D5E-72C8-4C720B424F96}"/>
              </a:ext>
            </a:extLst>
          </p:cNvPr>
          <p:cNvSpPr txBox="1"/>
          <p:nvPr/>
        </p:nvSpPr>
        <p:spPr>
          <a:xfrm>
            <a:off x="8847205" y="4933572"/>
            <a:ext cx="2399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86522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4812B-1556-CF7E-780D-900707A969A1}"/>
              </a:ext>
            </a:extLst>
          </p:cNvPr>
          <p:cNvSpPr txBox="1"/>
          <p:nvPr/>
        </p:nvSpPr>
        <p:spPr>
          <a:xfrm>
            <a:off x="4987636" y="387927"/>
            <a:ext cx="2216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000" u="sng" dirty="0">
              <a:solidFill>
                <a:srgbClr val="B611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70DAE-0D8E-6BD8-794F-24C460DE925B}"/>
              </a:ext>
            </a:extLst>
          </p:cNvPr>
          <p:cNvSpPr txBox="1"/>
          <p:nvPr/>
        </p:nvSpPr>
        <p:spPr>
          <a:xfrm>
            <a:off x="3048000" y="1095813"/>
            <a:ext cx="609600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 Diagram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Product features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Diagram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Modules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wireframe designs --- For each module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156394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145E08-8F6D-E68F-9405-0A54EE1486F5}"/>
              </a:ext>
            </a:extLst>
          </p:cNvPr>
          <p:cNvSpPr txBox="1"/>
          <p:nvPr/>
        </p:nvSpPr>
        <p:spPr>
          <a:xfrm>
            <a:off x="4013200" y="638294"/>
            <a:ext cx="416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Wireframe designs</a:t>
            </a:r>
            <a:endParaRPr lang="en-IN" sz="3200" b="1" u="sng" dirty="0">
              <a:solidFill>
                <a:srgbClr val="B611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018E5B-296F-0DEE-F4DA-328CDEBAB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2191"/>
              </p:ext>
            </p:extLst>
          </p:nvPr>
        </p:nvGraphicFramePr>
        <p:xfrm>
          <a:off x="441960" y="1595119"/>
          <a:ext cx="11308080" cy="366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3327">
                  <a:extLst>
                    <a:ext uri="{9D8B030D-6E8A-4147-A177-3AD203B41FA5}">
                      <a16:colId xmlns:a16="http://schemas.microsoft.com/office/drawing/2014/main" val="619960319"/>
                    </a:ext>
                  </a:extLst>
                </a:gridCol>
                <a:gridCol w="3525300">
                  <a:extLst>
                    <a:ext uri="{9D8B030D-6E8A-4147-A177-3AD203B41FA5}">
                      <a16:colId xmlns:a16="http://schemas.microsoft.com/office/drawing/2014/main" val="935680731"/>
                    </a:ext>
                  </a:extLst>
                </a:gridCol>
                <a:gridCol w="3889453">
                  <a:extLst>
                    <a:ext uri="{9D8B030D-6E8A-4147-A177-3AD203B41FA5}">
                      <a16:colId xmlns:a16="http://schemas.microsoft.com/office/drawing/2014/main" val="1751306324"/>
                    </a:ext>
                  </a:extLst>
                </a:gridCol>
              </a:tblGrid>
              <a:tr h="57308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Wireframe Design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9966"/>
                  </a:ext>
                </a:extLst>
              </a:tr>
              <a:tr h="1031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3.Crop Monitoring </a:t>
                      </a:r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4.Anomaly Detection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Monitor </a:t>
                      </a:r>
                      <a:b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Anomaly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 Sashank </a:t>
                      </a:r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(CB.EN.U4AEE21034)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092955"/>
                  </a:ext>
                </a:extLst>
              </a:tr>
              <a:tr h="1031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Flight Management</a:t>
                      </a:r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System Configuration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 Planning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Vishwa</a:t>
                      </a:r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(CB.EN.U4AEE21046)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768197"/>
                  </a:ext>
                </a:extLst>
              </a:tr>
              <a:tr h="1031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Report &amp; Analytics</a:t>
                      </a:r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Sprayer Settings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Sprayer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Magesvar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(CB.EN.U4AEE21057)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502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84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1FB8F-CE08-1039-C272-0778F018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472E54-6D71-2B5C-17E2-088AA5D8A0DC}"/>
              </a:ext>
            </a:extLst>
          </p:cNvPr>
          <p:cNvSpPr txBox="1"/>
          <p:nvPr/>
        </p:nvSpPr>
        <p:spPr>
          <a:xfrm>
            <a:off x="4013200" y="181094"/>
            <a:ext cx="416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Wireframe designs</a:t>
            </a:r>
            <a:endParaRPr lang="en-IN" sz="3200" b="1" u="sng" dirty="0">
              <a:solidFill>
                <a:srgbClr val="B611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0F60E279-A111-434E-3DFB-7DE938FAB9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5897465"/>
                  </p:ext>
                </p:extLst>
              </p:nvPr>
            </p:nvGraphicFramePr>
            <p:xfrm>
              <a:off x="700912" y="1459076"/>
              <a:ext cx="3048000" cy="1714500"/>
            </p:xfrm>
            <a:graphic>
              <a:graphicData uri="http://schemas.microsoft.com/office/powerpoint/2016/slidezoom">
                <pslz:sldZm>
                  <pslz:sldZmObj sldId="925" cId="1394367269">
                    <pslz:zmPr id="{FD1AB524-CD75-4257-A40F-2D76AC2F18B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60E279-A111-434E-3DFB-7DE938FAB9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912" y="14590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9666C435-300E-EFBF-3779-D2A6C51C3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7125276"/>
                  </p:ext>
                </p:extLst>
              </p:nvPr>
            </p:nvGraphicFramePr>
            <p:xfrm>
              <a:off x="4056284" y="1459076"/>
              <a:ext cx="3048000" cy="1714500"/>
            </p:xfrm>
            <a:graphic>
              <a:graphicData uri="http://schemas.microsoft.com/office/powerpoint/2016/slidezoom">
                <pslz:sldZm>
                  <pslz:sldZmObj sldId="945" cId="1997694441">
                    <pslz:zmPr id="{41276474-0A3E-499C-ADE7-240A91788C02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666C435-300E-EFBF-3779-D2A6C51C3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6284" y="14590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EB95D4D5-F522-0775-5E24-4D1295FAD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251026"/>
                  </p:ext>
                </p:extLst>
              </p:nvPr>
            </p:nvGraphicFramePr>
            <p:xfrm>
              <a:off x="7411656" y="1459076"/>
              <a:ext cx="3048000" cy="1714500"/>
            </p:xfrm>
            <a:graphic>
              <a:graphicData uri="http://schemas.microsoft.com/office/powerpoint/2016/slidezoom">
                <pslz:sldZm>
                  <pslz:sldZmObj sldId="946" cId="3628670375">
                    <pslz:zmPr id="{70A0E8CB-28AC-42CC-A04F-296E7FD74B3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B95D4D5-F522-0775-5E24-4D1295FAD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1656" y="14590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05FECBDB-8285-B7F6-AA9E-316B59E8C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989347"/>
                  </p:ext>
                </p:extLst>
              </p:nvPr>
            </p:nvGraphicFramePr>
            <p:xfrm>
              <a:off x="2532284" y="3657600"/>
              <a:ext cx="3048000" cy="1714500"/>
            </p:xfrm>
            <a:graphic>
              <a:graphicData uri="http://schemas.microsoft.com/office/powerpoint/2016/slidezoom">
                <pslz:sldZm>
                  <pslz:sldZmObj sldId="947" cId="1888728434">
                    <pslz:zmPr id="{29AE78A3-60C0-491B-9BFE-537771B47C39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5FECBDB-8285-B7F6-AA9E-316B59E8C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32284" y="36576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F8C62A28-4CEE-E3A2-D45C-B3D1EB93EC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6570189"/>
                  </p:ext>
                </p:extLst>
              </p:nvPr>
            </p:nvGraphicFramePr>
            <p:xfrm>
              <a:off x="6751899" y="3657600"/>
              <a:ext cx="3048000" cy="1714500"/>
            </p:xfrm>
            <a:graphic>
              <a:graphicData uri="http://schemas.microsoft.com/office/powerpoint/2016/slidezoom">
                <pslz:sldZm>
                  <pslz:sldZmObj sldId="948" cId="3285773162">
                    <pslz:zmPr id="{1A398597-A392-4A23-8F1F-B061DACE918D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8C62A28-4CEE-E3A2-D45C-B3D1EB93EC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1899" y="365760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34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4C15E6-BB88-CCAB-6802-C85D517F5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667C-D08E-8141-2B32-A8B7C24C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E4A58-645D-29D5-7E42-0D467C5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A132-D074-47EB-B54C-A0EA6D51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54716-B759-6AF6-65D4-12EFE2DCA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7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8189-3C0F-5115-929B-698A22744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32109-F298-DEB8-1F0D-ADB6570B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75077-D9B0-2FF9-86B4-ED074089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4E2C7-A7DD-1A13-923D-D17799809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82E3E5-7191-C014-D9F6-8765B6C3C00B}"/>
              </a:ext>
            </a:extLst>
          </p:cNvPr>
          <p:cNvSpPr txBox="1"/>
          <p:nvPr/>
        </p:nvSpPr>
        <p:spPr>
          <a:xfrm>
            <a:off x="3379808" y="434577"/>
            <a:ext cx="5432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the Product</a:t>
            </a:r>
            <a:endParaRPr lang="en-IN" sz="4000" b="1" u="sng" dirty="0">
              <a:solidFill>
                <a:srgbClr val="B611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9870A-99B8-DC6D-1718-904806C50FD9}"/>
              </a:ext>
            </a:extLst>
          </p:cNvPr>
          <p:cNvSpPr txBox="1"/>
          <p:nvPr/>
        </p:nvSpPr>
        <p:spPr>
          <a:xfrm>
            <a:off x="1415144" y="1532806"/>
            <a:ext cx="885008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and Access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System Configuration &amp; Personalization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Crop Monitoring and Data Input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Anomaly Detection and AI Insights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Automated Flight Path Generation for Drones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Pesticide Treatment Optimization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Post-Treatment Reports and Analytics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Continuous Learning and Adaptation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3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00C1D-4DBD-58DA-BA74-D4B17E1FF3C6}"/>
              </a:ext>
            </a:extLst>
          </p:cNvPr>
          <p:cNvSpPr txBox="1"/>
          <p:nvPr/>
        </p:nvSpPr>
        <p:spPr>
          <a:xfrm>
            <a:off x="3948113" y="2875002"/>
            <a:ext cx="42957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655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TB1">
            <a:extLst>
              <a:ext uri="{FF2B5EF4-FFF2-40B4-BE49-F238E27FC236}">
                <a16:creationId xmlns:a16="http://schemas.microsoft.com/office/drawing/2014/main" id="{096B6CDF-480E-2E74-5BDB-5E5DF8C0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451" y="1101437"/>
            <a:ext cx="5498268" cy="456628"/>
          </a:xfrm>
        </p:spPr>
        <p:txBody>
          <a:bodyPr>
            <a:noAutofit/>
          </a:bodyPr>
          <a:lstStyle/>
          <a:p>
            <a:r>
              <a:rPr lang="en-US" sz="3200" b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 Diagram</a:t>
            </a:r>
            <a:endParaRPr lang="en-IN" sz="3200" b="1" u="sng" dirty="0">
              <a:solidFill>
                <a:srgbClr val="B611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68DDA-AFEA-7D5E-21FD-5C891CA5AFE0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3250940" y="3497858"/>
            <a:ext cx="1235539" cy="18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E9C26A-9945-91AC-C41E-906FDD4EBA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7882359" y="3497860"/>
            <a:ext cx="1217015" cy="189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D1A601-B264-B49F-739C-41C1335072BA}"/>
              </a:ext>
            </a:extLst>
          </p:cNvPr>
          <p:cNvSpPr/>
          <p:nvPr/>
        </p:nvSpPr>
        <p:spPr>
          <a:xfrm>
            <a:off x="4486479" y="2339603"/>
            <a:ext cx="3395880" cy="2354317"/>
          </a:xfrm>
          <a:prstGeom prst="roundRect">
            <a:avLst/>
          </a:prstGeom>
          <a:gradFill>
            <a:gsLst>
              <a:gs pos="0">
                <a:schemeClr val="accent1">
                  <a:alpha val="5000"/>
                  <a:lumMod val="9000"/>
                  <a:lumOff val="91000"/>
                </a:schemeClr>
              </a:gs>
              <a:gs pos="100000">
                <a:srgbClr val="B6114D">
                  <a:alpha val="20000"/>
                </a:srgbClr>
              </a:gs>
            </a:gsLst>
            <a:path path="shape">
              <a:fillToRect l="50000" t="50000" r="50000" b="50000"/>
            </a:path>
          </a:gradFill>
          <a:ln>
            <a:gradFill>
              <a:gsLst>
                <a:gs pos="0">
                  <a:srgbClr val="B6114D"/>
                </a:gs>
                <a:gs pos="100000">
                  <a:srgbClr val="B6114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210A8-AEA0-B02B-5948-088AEC892937}"/>
              </a:ext>
            </a:extLst>
          </p:cNvPr>
          <p:cNvGrpSpPr/>
          <p:nvPr/>
        </p:nvGrpSpPr>
        <p:grpSpPr>
          <a:xfrm>
            <a:off x="9099374" y="2697419"/>
            <a:ext cx="2435347" cy="1600881"/>
            <a:chOff x="9099374" y="2697419"/>
            <a:chExt cx="2435347" cy="16008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61EE5BD-DBF5-E83D-2C75-47D1C3D6787B}"/>
                </a:ext>
              </a:extLst>
            </p:cNvPr>
            <p:cNvSpPr/>
            <p:nvPr/>
          </p:nvSpPr>
          <p:spPr>
            <a:xfrm>
              <a:off x="9099374" y="2697419"/>
              <a:ext cx="2435347" cy="1600881"/>
            </a:xfrm>
            <a:prstGeom prst="roundRect">
              <a:avLst/>
            </a:prstGeom>
            <a:gradFill>
              <a:gsLst>
                <a:gs pos="0">
                  <a:schemeClr val="accent1">
                    <a:alpha val="5000"/>
                    <a:lumMod val="9000"/>
                    <a:lumOff val="91000"/>
                  </a:schemeClr>
                </a:gs>
                <a:gs pos="100000">
                  <a:srgbClr val="B6114D">
                    <a:alpha val="20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gradFill>
                <a:gsLst>
                  <a:gs pos="0">
                    <a:srgbClr val="B6114D"/>
                  </a:gs>
                  <a:gs pos="100000">
                    <a:srgbClr val="B6114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E5BC9E-10A8-AF61-320F-8E736FBF6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9711" y="2697420"/>
              <a:ext cx="2354672" cy="15697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8EA9570-6FE7-36BF-3596-7A955B987728}"/>
              </a:ext>
            </a:extLst>
          </p:cNvPr>
          <p:cNvSpPr txBox="1"/>
          <p:nvPr/>
        </p:nvSpPr>
        <p:spPr>
          <a:xfrm>
            <a:off x="816305" y="4370754"/>
            <a:ext cx="183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Mission Plan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7AF4C-1F73-0166-D02B-91F249616004}"/>
              </a:ext>
            </a:extLst>
          </p:cNvPr>
          <p:cNvSpPr txBox="1"/>
          <p:nvPr/>
        </p:nvSpPr>
        <p:spPr>
          <a:xfrm>
            <a:off x="5178626" y="4741400"/>
            <a:ext cx="18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and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1124C-41A7-D8EF-888E-5D97F615F9B4}"/>
              </a:ext>
            </a:extLst>
          </p:cNvPr>
          <p:cNvSpPr txBox="1"/>
          <p:nvPr/>
        </p:nvSpPr>
        <p:spPr>
          <a:xfrm>
            <a:off x="9399673" y="4324588"/>
            <a:ext cx="18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5C70F8-1ED0-230E-BEEE-37E11522A7A3}"/>
              </a:ext>
            </a:extLst>
          </p:cNvPr>
          <p:cNvSpPr/>
          <p:nvPr/>
        </p:nvSpPr>
        <p:spPr>
          <a:xfrm>
            <a:off x="216419" y="2562481"/>
            <a:ext cx="3034521" cy="1870754"/>
          </a:xfrm>
          <a:prstGeom prst="roundRect">
            <a:avLst/>
          </a:prstGeom>
          <a:gradFill>
            <a:gsLst>
              <a:gs pos="0">
                <a:schemeClr val="accent1">
                  <a:alpha val="5000"/>
                  <a:lumMod val="9000"/>
                  <a:lumOff val="91000"/>
                </a:schemeClr>
              </a:gs>
              <a:gs pos="100000">
                <a:srgbClr val="B6114D">
                  <a:alpha val="20000"/>
                </a:srgbClr>
              </a:gs>
            </a:gsLst>
            <a:path path="shape">
              <a:fillToRect l="50000" t="50000" r="50000" b="50000"/>
            </a:path>
          </a:gradFill>
          <a:ln>
            <a:gradFill>
              <a:gsLst>
                <a:gs pos="0">
                  <a:srgbClr val="B6114D"/>
                </a:gs>
                <a:gs pos="100000">
                  <a:srgbClr val="B6114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FB78B93D-0299-60A3-EF11-459CBBBA66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5326427"/>
                  </p:ext>
                </p:extLst>
              </p:nvPr>
            </p:nvGraphicFramePr>
            <p:xfrm>
              <a:off x="415091" y="2756670"/>
              <a:ext cx="2635336" cy="1482376"/>
            </p:xfrm>
            <a:graphic>
              <a:graphicData uri="http://schemas.microsoft.com/office/powerpoint/2016/slidezoom">
                <pslz:sldZm>
                  <pslz:sldZmObj sldId="930" cId="3541983405">
                    <pslz:zmPr id="{77A714D9-6CA8-49BC-9F99-7CDE6C07E8A4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5336" cy="148237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B78B93D-0299-60A3-EF11-459CBBBA6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091" y="2756670"/>
                <a:ext cx="2635336" cy="1482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C2FCEA92-14D0-8928-34AD-D3ADAEC360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5320588"/>
                  </p:ext>
                </p:extLst>
              </p:nvPr>
            </p:nvGraphicFramePr>
            <p:xfrm>
              <a:off x="4686992" y="2640608"/>
              <a:ext cx="3048000" cy="1714500"/>
            </p:xfrm>
            <a:graphic>
              <a:graphicData uri="http://schemas.microsoft.com/office/powerpoint/2016/slidezoom">
                <pslz:sldZm>
                  <pslz:sldZmObj sldId="932" cId="212362710">
                    <pslz:zmPr id="{6EEAB525-227A-46B9-AEF6-565C0AEA218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FCEA92-14D0-8928-34AD-D3ADAEC360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6992" y="264060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77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ED8F758-E0A1-4AEE-0102-1456315E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884" y="821093"/>
            <a:ext cx="4734174" cy="456628"/>
          </a:xfrm>
        </p:spPr>
        <p:txBody>
          <a:bodyPr>
            <a:noAutofit/>
          </a:bodyPr>
          <a:lstStyle/>
          <a:p>
            <a:r>
              <a:rPr lang="en-US" sz="3200" b="1" i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Mission Plan</a:t>
            </a:r>
            <a:endParaRPr lang="en-IN" sz="3200" b="1" i="1" u="sng" dirty="0">
              <a:solidFill>
                <a:srgbClr val="B611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03CD8-4DF8-C14B-B5B9-130990FFA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5778" r="96444">
                        <a14:foregroundMark x1="11111" y1="35556" x2="10667" y2="47556"/>
                        <a14:foregroundMark x1="6222" y1="40889" x2="7556" y2="46667"/>
                        <a14:foregroundMark x1="90222" y1="34222" x2="96444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28" y="1630462"/>
            <a:ext cx="2789576" cy="32396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E80D0-4FBB-2921-1CE3-C5972ABAD84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17884" y="3250276"/>
            <a:ext cx="8940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1FDE8F-EF52-74D9-17E5-9318BF554A23}"/>
              </a:ext>
            </a:extLst>
          </p:cNvPr>
          <p:cNvCxnSpPr>
            <a:cxnSpLocks/>
          </p:cNvCxnSpPr>
          <p:nvPr/>
        </p:nvCxnSpPr>
        <p:spPr>
          <a:xfrm>
            <a:off x="7082444" y="3250276"/>
            <a:ext cx="9956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93C90-6612-F3B1-E04F-632C2BB7E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6" y="2095886"/>
            <a:ext cx="3298258" cy="230878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Agriculture Smart Farming Technology Industry 40concept Stock Footage Video (100% Royalty-free) 1059005834">
            <a:hlinkClick r:id="" action="ppaction://media"/>
            <a:extLst>
              <a:ext uri="{FF2B5EF4-FFF2-40B4-BE49-F238E27FC236}">
                <a16:creationId xmlns:a16="http://schemas.microsoft.com/office/drawing/2014/main" id="{55993CC6-2475-8D09-538D-FD409E935D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9884" y="2203796"/>
            <a:ext cx="3712314" cy="209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BE171B-1452-5138-49DD-BA7239BCAA51}"/>
              </a:ext>
            </a:extLst>
          </p:cNvPr>
          <p:cNvSpPr txBox="1"/>
          <p:nvPr/>
        </p:nvSpPr>
        <p:spPr>
          <a:xfrm>
            <a:off x="809497" y="4546924"/>
            <a:ext cx="231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Mission Plan in GCS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30E84-C0D0-77CD-12A5-3B71DED6B249}"/>
              </a:ext>
            </a:extLst>
          </p:cNvPr>
          <p:cNvSpPr txBox="1"/>
          <p:nvPr/>
        </p:nvSpPr>
        <p:spPr>
          <a:xfrm>
            <a:off x="4640158" y="4546924"/>
            <a:ext cx="23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Drone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C7E67-611F-D0D9-061F-3616DEDBEF97}"/>
              </a:ext>
            </a:extLst>
          </p:cNvPr>
          <p:cNvSpPr txBox="1"/>
          <p:nvPr/>
        </p:nvSpPr>
        <p:spPr>
          <a:xfrm>
            <a:off x="9064819" y="4546924"/>
            <a:ext cx="231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Live Video Footage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98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431A-28AB-DCF1-9F25-58808FC9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81" y="822699"/>
            <a:ext cx="2524076" cy="456628"/>
          </a:xfrm>
        </p:spPr>
        <p:txBody>
          <a:bodyPr>
            <a:noAutofit/>
          </a:bodyPr>
          <a:lstStyle/>
          <a:p>
            <a:r>
              <a:rPr lang="en-US" sz="4000" b="1" i="1" u="sng" dirty="0">
                <a:solidFill>
                  <a:srgbClr val="B611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IN" sz="4000" b="1" i="1" u="sng" dirty="0">
              <a:solidFill>
                <a:srgbClr val="B611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B4A40D-20C9-CBE7-9A3B-9904FC99531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1955339" y="3343045"/>
            <a:ext cx="563907" cy="2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A02E0A-EA34-ECBF-62AF-A0371C45D132}"/>
              </a:ext>
            </a:extLst>
          </p:cNvPr>
          <p:cNvGrpSpPr/>
          <p:nvPr/>
        </p:nvGrpSpPr>
        <p:grpSpPr>
          <a:xfrm>
            <a:off x="5767922" y="2481761"/>
            <a:ext cx="2435347" cy="1808143"/>
            <a:chOff x="9098497" y="1276095"/>
            <a:chExt cx="2435347" cy="180814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B5F478-FD11-EC81-EA81-128C5A7303BA}"/>
                </a:ext>
              </a:extLst>
            </p:cNvPr>
            <p:cNvSpPr/>
            <p:nvPr/>
          </p:nvSpPr>
          <p:spPr>
            <a:xfrm>
              <a:off x="9098497" y="1276095"/>
              <a:ext cx="2435347" cy="1808143"/>
            </a:xfrm>
            <a:prstGeom prst="roundRect">
              <a:avLst/>
            </a:prstGeom>
            <a:gradFill>
              <a:gsLst>
                <a:gs pos="0">
                  <a:schemeClr val="accent1">
                    <a:alpha val="5000"/>
                    <a:lumMod val="9000"/>
                    <a:lumOff val="91000"/>
                  </a:schemeClr>
                </a:gs>
                <a:gs pos="100000">
                  <a:srgbClr val="B6114D">
                    <a:alpha val="20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gradFill>
                <a:gsLst>
                  <a:gs pos="0">
                    <a:srgbClr val="B6114D"/>
                  </a:gs>
                  <a:gs pos="100000">
                    <a:srgbClr val="B6114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964B1D-D6A0-1AFA-821B-C02B5DE1E96A}"/>
                </a:ext>
              </a:extLst>
            </p:cNvPr>
            <p:cNvSpPr txBox="1"/>
            <p:nvPr/>
          </p:nvSpPr>
          <p:spPr>
            <a:xfrm>
              <a:off x="9300573" y="1398073"/>
              <a:ext cx="2013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 Anomaly  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630202-EDE1-31F6-7F26-301435FEA88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5131880" y="3371041"/>
            <a:ext cx="636042" cy="1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A8CC45-D520-5B9B-B870-F61B4DC35AD9}"/>
              </a:ext>
            </a:extLst>
          </p:cNvPr>
          <p:cNvGrpSpPr/>
          <p:nvPr/>
        </p:nvGrpSpPr>
        <p:grpSpPr>
          <a:xfrm>
            <a:off x="9324175" y="1415510"/>
            <a:ext cx="2435347" cy="1069988"/>
            <a:chOff x="9098498" y="1266051"/>
            <a:chExt cx="2435347" cy="180814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C8E373B-6CE4-07B8-286B-45D871438BFF}"/>
                </a:ext>
              </a:extLst>
            </p:cNvPr>
            <p:cNvSpPr/>
            <p:nvPr/>
          </p:nvSpPr>
          <p:spPr>
            <a:xfrm>
              <a:off x="9098498" y="1266051"/>
              <a:ext cx="2435347" cy="1808144"/>
            </a:xfrm>
            <a:prstGeom prst="roundRect">
              <a:avLst/>
            </a:prstGeom>
            <a:gradFill>
              <a:gsLst>
                <a:gs pos="0">
                  <a:schemeClr val="accent1">
                    <a:alpha val="5000"/>
                    <a:lumMod val="9000"/>
                    <a:lumOff val="91000"/>
                  </a:schemeClr>
                </a:gs>
                <a:gs pos="100000">
                  <a:srgbClr val="B6114D">
                    <a:alpha val="20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gradFill>
                <a:gsLst>
                  <a:gs pos="0">
                    <a:srgbClr val="B6114D"/>
                  </a:gs>
                  <a:gs pos="100000">
                    <a:srgbClr val="B6114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25E60F-6E15-1062-46F2-B7D72362221B}"/>
                </a:ext>
              </a:extLst>
            </p:cNvPr>
            <p:cNvSpPr txBox="1"/>
            <p:nvPr/>
          </p:nvSpPr>
          <p:spPr>
            <a:xfrm>
              <a:off x="9151225" y="1780045"/>
              <a:ext cx="2329893" cy="780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Hover and Spray 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26E07C-7822-2D41-8D6F-08C1B4033A51}"/>
              </a:ext>
            </a:extLst>
          </p:cNvPr>
          <p:cNvGrpSpPr/>
          <p:nvPr/>
        </p:nvGrpSpPr>
        <p:grpSpPr>
          <a:xfrm>
            <a:off x="9324174" y="4372503"/>
            <a:ext cx="2435347" cy="1069988"/>
            <a:chOff x="9098498" y="1266050"/>
            <a:chExt cx="2435347" cy="180814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6FF315-48F6-C16E-8BE7-388D6F6418E4}"/>
                </a:ext>
              </a:extLst>
            </p:cNvPr>
            <p:cNvSpPr/>
            <p:nvPr/>
          </p:nvSpPr>
          <p:spPr>
            <a:xfrm>
              <a:off x="9098498" y="1266050"/>
              <a:ext cx="2435347" cy="1808143"/>
            </a:xfrm>
            <a:prstGeom prst="roundRect">
              <a:avLst/>
            </a:prstGeom>
            <a:gradFill>
              <a:gsLst>
                <a:gs pos="0">
                  <a:schemeClr val="accent1">
                    <a:alpha val="5000"/>
                    <a:lumMod val="9000"/>
                    <a:lumOff val="91000"/>
                  </a:schemeClr>
                </a:gs>
                <a:gs pos="100000">
                  <a:srgbClr val="B6114D">
                    <a:alpha val="20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gradFill>
                <a:gsLst>
                  <a:gs pos="0">
                    <a:srgbClr val="B6114D"/>
                  </a:gs>
                  <a:gs pos="100000">
                    <a:srgbClr val="B6114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6E4EA5-E73A-2320-8C64-8284618C9459}"/>
                </a:ext>
              </a:extLst>
            </p:cNvPr>
            <p:cNvSpPr txBox="1"/>
            <p:nvPr/>
          </p:nvSpPr>
          <p:spPr>
            <a:xfrm>
              <a:off x="9309407" y="1339123"/>
              <a:ext cx="2013528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Continue Mission Plan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9D54E00-DE7E-40F1-0C52-DF8EFAA8B635}"/>
              </a:ext>
            </a:extLst>
          </p:cNvPr>
          <p:cNvCxnSpPr>
            <a:cxnSpLocks/>
            <a:stCxn id="25" idx="3"/>
            <a:endCxn id="36" idx="1"/>
          </p:cNvCxnSpPr>
          <p:nvPr/>
        </p:nvCxnSpPr>
        <p:spPr>
          <a:xfrm flipV="1">
            <a:off x="8203269" y="1950504"/>
            <a:ext cx="1120906" cy="143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5D501-4EED-8EA0-E854-60628C250DBF}"/>
              </a:ext>
            </a:extLst>
          </p:cNvPr>
          <p:cNvGrpSpPr/>
          <p:nvPr/>
        </p:nvGrpSpPr>
        <p:grpSpPr>
          <a:xfrm>
            <a:off x="241805" y="2485497"/>
            <a:ext cx="1834748" cy="1715096"/>
            <a:chOff x="272285" y="1284384"/>
            <a:chExt cx="1834748" cy="171509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3A718E1-6B43-38BA-6D64-91469C34E949}"/>
                </a:ext>
              </a:extLst>
            </p:cNvPr>
            <p:cNvSpPr/>
            <p:nvPr/>
          </p:nvSpPr>
          <p:spPr>
            <a:xfrm>
              <a:off x="272285" y="1284384"/>
              <a:ext cx="1713534" cy="1715096"/>
            </a:xfrm>
            <a:prstGeom prst="roundRect">
              <a:avLst/>
            </a:prstGeom>
            <a:gradFill>
              <a:gsLst>
                <a:gs pos="0">
                  <a:schemeClr val="accent1">
                    <a:alpha val="5000"/>
                    <a:lumMod val="9000"/>
                    <a:lumOff val="91000"/>
                  </a:schemeClr>
                </a:gs>
                <a:gs pos="100000">
                  <a:srgbClr val="B6114D">
                    <a:alpha val="20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gradFill>
                <a:gsLst>
                  <a:gs pos="0">
                    <a:srgbClr val="B6114D"/>
                  </a:gs>
                  <a:gs pos="100000">
                    <a:srgbClr val="B6114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5E094E-C8D0-35B0-93DD-C5181A74766D}"/>
                </a:ext>
              </a:extLst>
            </p:cNvPr>
            <p:cNvSpPr txBox="1"/>
            <p:nvPr/>
          </p:nvSpPr>
          <p:spPr>
            <a:xfrm>
              <a:off x="272285" y="1344919"/>
              <a:ext cx="1834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Live Footage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37666A-ADBD-B333-8C56-8DF7F2818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14" y="1936762"/>
              <a:ext cx="1118489" cy="86315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E4E4EE-3EBB-4DC8-DA1E-2883C106C59D}"/>
              </a:ext>
            </a:extLst>
          </p:cNvPr>
          <p:cNvGrpSpPr/>
          <p:nvPr/>
        </p:nvGrpSpPr>
        <p:grpSpPr>
          <a:xfrm>
            <a:off x="2239762" y="2475688"/>
            <a:ext cx="3171602" cy="1790705"/>
            <a:chOff x="4711511" y="1260212"/>
            <a:chExt cx="3171602" cy="179070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162ADE-89FB-45AD-CF28-30AA8CE77AB9}"/>
                </a:ext>
              </a:extLst>
            </p:cNvPr>
            <p:cNvSpPr/>
            <p:nvPr/>
          </p:nvSpPr>
          <p:spPr>
            <a:xfrm>
              <a:off x="4990995" y="1260212"/>
              <a:ext cx="2612634" cy="1790705"/>
            </a:xfrm>
            <a:prstGeom prst="roundRect">
              <a:avLst/>
            </a:prstGeom>
            <a:gradFill>
              <a:gsLst>
                <a:gs pos="0">
                  <a:schemeClr val="accent1">
                    <a:alpha val="5000"/>
                    <a:lumMod val="9000"/>
                    <a:lumOff val="91000"/>
                  </a:schemeClr>
                </a:gs>
                <a:gs pos="100000">
                  <a:srgbClr val="B6114D">
                    <a:alpha val="20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gradFill>
                <a:gsLst>
                  <a:gs pos="0">
                    <a:srgbClr val="B6114D"/>
                  </a:gs>
                  <a:gs pos="100000">
                    <a:srgbClr val="B6114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E60489-77DE-F3FA-F290-744AEE74A32B}"/>
                </a:ext>
              </a:extLst>
            </p:cNvPr>
            <p:cNvSpPr txBox="1"/>
            <p:nvPr/>
          </p:nvSpPr>
          <p:spPr>
            <a:xfrm>
              <a:off x="4711511" y="2522804"/>
              <a:ext cx="3171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Model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86002A-A5E8-9003-0747-2073FD66CB39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8203269" y="3385833"/>
            <a:ext cx="1120905" cy="152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EFEEE9-58F7-9A19-C482-CC6CCFECF071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098572" y="4907497"/>
            <a:ext cx="8225602" cy="2502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461B39-59A7-2FF9-F547-9ABC6D5D1B3B}"/>
              </a:ext>
            </a:extLst>
          </p:cNvPr>
          <p:cNvSpPr txBox="1"/>
          <p:nvPr/>
        </p:nvSpPr>
        <p:spPr>
          <a:xfrm>
            <a:off x="8504031" y="2379799"/>
            <a:ext cx="670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187E83-2A8E-5487-3C58-3E6B25903103}"/>
              </a:ext>
            </a:extLst>
          </p:cNvPr>
          <p:cNvSpPr txBox="1"/>
          <p:nvPr/>
        </p:nvSpPr>
        <p:spPr>
          <a:xfrm>
            <a:off x="8399215" y="3966166"/>
            <a:ext cx="670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C92D2CB-A411-3B9A-82F0-44DA8C28862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98572" y="4200593"/>
            <a:ext cx="0" cy="73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79E110B-85AE-7726-F36A-080AE3C09606}"/>
              </a:ext>
            </a:extLst>
          </p:cNvPr>
          <p:cNvSpPr txBox="1"/>
          <p:nvPr/>
        </p:nvSpPr>
        <p:spPr>
          <a:xfrm>
            <a:off x="4613120" y="4710245"/>
            <a:ext cx="23231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live Footage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90374BF-4B94-6BB8-7811-C305AA5C3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2594" y="2942569"/>
            <a:ext cx="1160950" cy="1160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1A0F131-19C6-216B-24E3-833517C9C1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2288467"/>
                  </p:ext>
                </p:extLst>
              </p:nvPr>
            </p:nvGraphicFramePr>
            <p:xfrm>
              <a:off x="2814825" y="2710185"/>
              <a:ext cx="1968732" cy="1107410"/>
            </p:xfrm>
            <a:graphic>
              <a:graphicData uri="http://schemas.microsoft.com/office/powerpoint/2016/slidezoom">
                <pslz:sldZm>
                  <pslz:sldZmObj sldId="915" cId="1650918932">
                    <pslz:zmPr id="{AB7239B0-56EA-4BFB-BD50-3B7E60721FD9}" transitionDur="75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8732" cy="110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1A0F131-19C6-216B-24E3-833517C9C1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4825" y="2710185"/>
                <a:ext cx="1968732" cy="11074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6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A6C73A-AC36-B7A2-E8C0-AF8177B5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186" y="600759"/>
            <a:ext cx="6115627" cy="6690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 Diagram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5B0966-1060-89E0-31DD-05DFC1B6FD5B}"/>
              </a:ext>
            </a:extLst>
          </p:cNvPr>
          <p:cNvGrpSpPr/>
          <p:nvPr/>
        </p:nvGrpSpPr>
        <p:grpSpPr>
          <a:xfrm>
            <a:off x="599953" y="1715947"/>
            <a:ext cx="3298785" cy="2867628"/>
            <a:chOff x="599953" y="1715947"/>
            <a:chExt cx="3298785" cy="286762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548ACC7-DC03-B30C-17EA-8E6A5C228C2A}"/>
                </a:ext>
              </a:extLst>
            </p:cNvPr>
            <p:cNvSpPr/>
            <p:nvPr/>
          </p:nvSpPr>
          <p:spPr>
            <a:xfrm>
              <a:off x="599953" y="1715947"/>
              <a:ext cx="3298785" cy="2867628"/>
            </a:xfrm>
            <a:prstGeom prst="roundRect">
              <a:avLst>
                <a:gd name="adj" fmla="val 5439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59D59D-AF0E-C0ED-32E0-9031D7366E44}"/>
                </a:ext>
              </a:extLst>
            </p:cNvPr>
            <p:cNvGrpSpPr/>
            <p:nvPr/>
          </p:nvGrpSpPr>
          <p:grpSpPr>
            <a:xfrm>
              <a:off x="917042" y="2007312"/>
              <a:ext cx="2664606" cy="2195747"/>
              <a:chOff x="917042" y="2126888"/>
              <a:chExt cx="2664606" cy="2195747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5" name="Slide Zoom 4">
                    <a:extLst>
                      <a:ext uri="{FF2B5EF4-FFF2-40B4-BE49-F238E27FC236}">
                        <a16:creationId xmlns:a16="http://schemas.microsoft.com/office/drawing/2014/main" id="{AC874D52-E1F2-8E31-E449-8BCA675481F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00255702"/>
                      </p:ext>
                    </p:extLst>
                  </p:nvPr>
                </p:nvGraphicFramePr>
                <p:xfrm>
                  <a:off x="917042" y="2126888"/>
                  <a:ext cx="2664606" cy="1498841"/>
                </p:xfrm>
                <a:graphic>
                  <a:graphicData uri="http://schemas.microsoft.com/office/powerpoint/2016/slidezoom">
                    <pslz:sldZm>
                      <pslz:sldZmObj sldId="933" cId="6453686">
                        <pslz:zmPr id="{F36483CD-71DA-448E-8370-793ABA6944DF}" transitionDur="1000" showBg="0">
                          <p166:blipFill xmlns:p166="http://schemas.microsoft.com/office/powerpoint/2016/6/main">
                            <a:blip r:embed="rId2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664606" cy="1498841"/>
                            </a:xfrm>
                            <a:prstGeom prst="rect">
                              <a:avLst/>
                            </a:prstGeom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5" name="Slide Zoom 4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AC874D52-E1F2-8E31-E449-8BCA675481F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7042" y="2007312"/>
                    <a:ext cx="2664606" cy="14988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B6E55D73-9776-8721-0CEE-3C75599352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6552" y="3892540"/>
                <a:ext cx="1485586" cy="43009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Futura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YOLO V8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AFAE79-D0EE-5BD1-A3D4-43B9F0B8A4AA}"/>
              </a:ext>
            </a:extLst>
          </p:cNvPr>
          <p:cNvGrpSpPr/>
          <p:nvPr/>
        </p:nvGrpSpPr>
        <p:grpSpPr>
          <a:xfrm>
            <a:off x="4305781" y="1715947"/>
            <a:ext cx="3298785" cy="2867628"/>
            <a:chOff x="599953" y="1715947"/>
            <a:chExt cx="3298785" cy="28676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DA3CAFE-4207-8CEF-DB21-1D1AB15F6E6C}"/>
                </a:ext>
              </a:extLst>
            </p:cNvPr>
            <p:cNvSpPr/>
            <p:nvPr/>
          </p:nvSpPr>
          <p:spPr>
            <a:xfrm>
              <a:off x="599953" y="1715947"/>
              <a:ext cx="3298785" cy="2867628"/>
            </a:xfrm>
            <a:prstGeom prst="roundRect">
              <a:avLst>
                <a:gd name="adj" fmla="val 5439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C52EBAA-4BA7-35C0-ABE0-B6E5094B5172}"/>
                </a:ext>
              </a:extLst>
            </p:cNvPr>
            <p:cNvSpPr txBox="1">
              <a:spLocks/>
            </p:cNvSpPr>
            <p:nvPr/>
          </p:nvSpPr>
          <p:spPr>
            <a:xfrm>
              <a:off x="1506552" y="3772964"/>
              <a:ext cx="1485586" cy="4300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 fontScale="97500"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Futura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68EE9-73B8-C8C6-6E1E-905B7A19A2E9}"/>
              </a:ext>
            </a:extLst>
          </p:cNvPr>
          <p:cNvGrpSpPr/>
          <p:nvPr/>
        </p:nvGrpSpPr>
        <p:grpSpPr>
          <a:xfrm>
            <a:off x="8011609" y="1732345"/>
            <a:ext cx="3298785" cy="2867628"/>
            <a:chOff x="599953" y="1715947"/>
            <a:chExt cx="3298785" cy="28676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1C63F99-9ECF-53CC-A878-4E605F5364EA}"/>
                </a:ext>
              </a:extLst>
            </p:cNvPr>
            <p:cNvSpPr/>
            <p:nvPr/>
          </p:nvSpPr>
          <p:spPr>
            <a:xfrm>
              <a:off x="599953" y="1715947"/>
              <a:ext cx="3298785" cy="2867628"/>
            </a:xfrm>
            <a:prstGeom prst="roundRect">
              <a:avLst>
                <a:gd name="adj" fmla="val 5439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FAD6F2C7-74C3-557D-7D18-E2C9812ECEBA}"/>
                </a:ext>
              </a:extLst>
            </p:cNvPr>
            <p:cNvSpPr txBox="1">
              <a:spLocks/>
            </p:cNvSpPr>
            <p:nvPr/>
          </p:nvSpPr>
          <p:spPr>
            <a:xfrm>
              <a:off x="1506552" y="3772964"/>
              <a:ext cx="1485586" cy="4300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 fontScale="97500"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Futura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R-CNN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94DC32-A432-768A-F5BE-C0A7468F5E66}"/>
              </a:ext>
            </a:extLst>
          </p:cNvPr>
          <p:cNvSpPr txBox="1"/>
          <p:nvPr/>
        </p:nvSpPr>
        <p:spPr>
          <a:xfrm>
            <a:off x="521770" y="5427059"/>
            <a:ext cx="127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 : []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97E18BCA-526A-1438-4B5E-489269AD1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000006"/>
                  </p:ext>
                </p:extLst>
              </p:nvPr>
            </p:nvGraphicFramePr>
            <p:xfrm>
              <a:off x="4623173" y="2024051"/>
              <a:ext cx="2664000" cy="1498500"/>
            </p:xfrm>
            <a:graphic>
              <a:graphicData uri="http://schemas.microsoft.com/office/powerpoint/2016/slidezoom">
                <pslz:sldZm>
                  <pslz:sldZmObj sldId="934" cId="830488250">
                    <pslz:zmPr id="{0BE0D6A5-9802-4068-A5CF-1AFD72A046AC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64000" cy="1498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E18BCA-526A-1438-4B5E-489269AD1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73" y="2024051"/>
                <a:ext cx="2664000" cy="1498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969F0369-D279-F53E-3C55-A7EEBEECB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5113466"/>
                  </p:ext>
                </p:extLst>
              </p:nvPr>
            </p:nvGraphicFramePr>
            <p:xfrm>
              <a:off x="8329001" y="2025398"/>
              <a:ext cx="2664000" cy="1498500"/>
            </p:xfrm>
            <a:graphic>
              <a:graphicData uri="http://schemas.microsoft.com/office/powerpoint/2016/slidezoom">
                <pslz:sldZm>
                  <pslz:sldZmObj sldId="935" cId="3740694328">
                    <pslz:zmPr id="{634C2875-0344-459C-992E-9EB305C99F2E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64000" cy="1498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69F0369-D279-F53E-3C55-A7EEBEECB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29001" y="2025398"/>
                <a:ext cx="2664000" cy="1498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091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7610-8454-3C8A-20F6-1F83B17F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DE8580F-2860-754A-DBFA-E07AA59E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185" y="103047"/>
            <a:ext cx="6115627" cy="6690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 Diagram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20D82-9CDF-EA3D-897A-F9C8D69A6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 b="14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B81DE-144A-14A8-E08A-175147D9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AF581-1A6C-9AEE-07AB-7EEB139A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524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A8273-CABD-601F-88AE-1B62F2BA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8C53B-6572-2E9A-E6A7-FBA525B8C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29" y="0"/>
            <a:ext cx="7683016" cy="68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9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 sli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D6CE29747349A5A94DA81629FDC5" ma:contentTypeVersion="11" ma:contentTypeDescription="Create a new document." ma:contentTypeScope="" ma:versionID="dc06cc9d132ff9dbfd94d33746a170bc">
  <xsd:schema xmlns:xsd="http://www.w3.org/2001/XMLSchema" xmlns:xs="http://www.w3.org/2001/XMLSchema" xmlns:p="http://schemas.microsoft.com/office/2006/metadata/properties" xmlns:ns2="288a120d-550d-410d-8e83-3a0debd8f61a" xmlns:ns3="b2fc7224-56e7-4a56-81e9-64380d6fda13" targetNamespace="http://schemas.microsoft.com/office/2006/metadata/properties" ma:root="true" ma:fieldsID="3e4d2b7f430bf8adbb47ab8b4dbba55a" ns2:_="" ns3:_="">
    <xsd:import namespace="288a120d-550d-410d-8e83-3a0debd8f61a"/>
    <xsd:import namespace="b2fc7224-56e7-4a56-81e9-64380d6fda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a120d-550d-410d-8e83-3a0debd8f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c7224-56e7-4a56-81e9-64380d6fda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6A51D3-70D6-4C59-A5F9-E965D4778D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a120d-550d-410d-8e83-3a0debd8f61a"/>
    <ds:schemaRef ds:uri="b2fc7224-56e7-4a56-81e9-64380d6fd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EAF80-A9B1-4397-8673-948369AFEF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86E6DA-5186-4C2D-B67F-DA1E8DD817FC}">
  <ds:schemaRefs>
    <ds:schemaRef ds:uri="http://purl.org/dc/dcmitype/"/>
    <ds:schemaRef ds:uri="http://purl.org/dc/terms/"/>
    <ds:schemaRef ds:uri="http://purl.org/dc/elements/1.1/"/>
    <ds:schemaRef ds:uri="288a120d-550d-410d-8e83-3a0debd8f61a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2fc7224-56e7-4a56-81e9-64380d6fd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31002</TotalTime>
  <Words>486</Words>
  <Application>Microsoft Office PowerPoint</Application>
  <PresentationFormat>Widescreen</PresentationFormat>
  <Paragraphs>109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Calibri</vt:lpstr>
      <vt:lpstr>Futura</vt:lpstr>
      <vt:lpstr>Times New Roman</vt:lpstr>
      <vt:lpstr>Times New Roman Bold</vt:lpstr>
      <vt:lpstr>Wingdings</vt:lpstr>
      <vt:lpstr>Presentation slides</vt:lpstr>
      <vt:lpstr>Anomalies detection in crop health and creating a custom flight path.</vt:lpstr>
      <vt:lpstr>PowerPoint Presentation</vt:lpstr>
      <vt:lpstr>Overall Architecture Diagram</vt:lpstr>
      <vt:lpstr>Autonomous Mission Plan</vt:lpstr>
      <vt:lpstr>Algorithm</vt:lpstr>
      <vt:lpstr>Overall Architecture Diagram </vt:lpstr>
      <vt:lpstr>Overall Architecture Diagram </vt:lpstr>
      <vt:lpstr>PowerPoint Presentation</vt:lpstr>
      <vt:lpstr>PowerPoint Presentation</vt:lpstr>
      <vt:lpstr>Module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KSUM-SB2-XPS-35</dc:creator>
  <cp:lastModifiedBy>Erukala Sashank - [CB.EN.U4AEE21034]</cp:lastModifiedBy>
  <cp:revision>856</cp:revision>
  <dcterms:created xsi:type="dcterms:W3CDTF">2020-07-03T08:40:50Z</dcterms:created>
  <dcterms:modified xsi:type="dcterms:W3CDTF">2024-10-09T03:38:27Z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0x010100643CD6CE29747349A5A94DA81629FDC5</vt:lpwstr>
  </property>
</Properties>
</file>